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CCCB90-14A2-4525-89E8-4D5829549BE9}"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CCB90-14A2-4525-89E8-4D5829549BE9}"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CCB90-14A2-4525-89E8-4D5829549BE9}"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CCB90-14A2-4525-89E8-4D5829549BE9}"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CCB90-14A2-4525-89E8-4D5829549BE9}" type="datetimeFigureOut">
              <a:rPr lang="en-US" smtClean="0"/>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CCCB90-14A2-4525-89E8-4D5829549BE9}" type="datetimeFigureOut">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CCCB90-14A2-4525-89E8-4D5829549BE9}" type="datetimeFigureOut">
              <a:rPr lang="en-US" smtClean="0"/>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CCCB90-14A2-4525-89E8-4D5829549BE9}" type="datetimeFigureOut">
              <a:rPr lang="en-US" smtClean="0"/>
              <a:t>4/26/2011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CB90-14A2-4525-89E8-4D5829549BE9}" type="datetimeFigureOut">
              <a:rPr lang="en-US" smtClean="0"/>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CCB90-14A2-4525-89E8-4D5829549BE9}" type="datetimeFigureOut">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CCB90-14A2-4525-89E8-4D5829549BE9}" type="datetimeFigureOut">
              <a:rPr lang="en-US" smtClean="0"/>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1F1AB-DD12-4B39-A10A-4A018E5FA2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CCB90-14A2-4525-89E8-4D5829549BE9}" type="datetimeFigureOut">
              <a:rPr lang="en-US" smtClean="0"/>
              <a:t>4/26/2011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1F1AB-DD12-4B39-A10A-4A018E5FA2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lbot-island.jpg"/>
          <p:cNvPicPr>
            <a:picLocks noChangeAspect="1"/>
          </p:cNvPicPr>
          <p:nvPr/>
        </p:nvPicPr>
        <p:blipFill>
          <a:blip r:embed="rId2" cstate="print"/>
          <a:stretch>
            <a:fillRect/>
          </a:stretch>
        </p:blipFill>
        <p:spPr>
          <a:xfrm>
            <a:off x="0" y="-152400"/>
            <a:ext cx="9372600" cy="7498081"/>
          </a:xfrm>
          <a:prstGeom prst="rect">
            <a:avLst/>
          </a:prstGeom>
        </p:spPr>
      </p:pic>
      <p:sp>
        <p:nvSpPr>
          <p:cNvPr id="2" name="Title 1"/>
          <p:cNvSpPr>
            <a:spLocks noGrp="1"/>
          </p:cNvSpPr>
          <p:nvPr>
            <p:ph type="ctrTitle"/>
          </p:nvPr>
        </p:nvSpPr>
        <p:spPr>
          <a:xfrm>
            <a:off x="3505200" y="0"/>
            <a:ext cx="5486400" cy="1470025"/>
          </a:xfrm>
        </p:spPr>
        <p:txBody>
          <a:bodyPr/>
          <a:lstStyle/>
          <a:p>
            <a:r>
              <a:rPr lang="en-US" dirty="0" smtClean="0">
                <a:solidFill>
                  <a:schemeClr val="bg1"/>
                </a:solidFill>
              </a:rPr>
              <a:t>Little Talbot Island</a:t>
            </a:r>
            <a:endParaRPr lang="en-US" dirty="0">
              <a:solidFill>
                <a:schemeClr val="bg1"/>
              </a:solidFill>
            </a:endParaRPr>
          </a:p>
        </p:txBody>
      </p:sp>
      <p:sp>
        <p:nvSpPr>
          <p:cNvPr id="3" name="Subtitle 2"/>
          <p:cNvSpPr>
            <a:spLocks noGrp="1"/>
          </p:cNvSpPr>
          <p:nvPr>
            <p:ph type="subTitle" idx="1"/>
          </p:nvPr>
        </p:nvSpPr>
        <p:spPr>
          <a:xfrm>
            <a:off x="0" y="5867400"/>
            <a:ext cx="9372600" cy="685800"/>
          </a:xfrm>
        </p:spPr>
        <p:txBody>
          <a:bodyPr>
            <a:normAutofit/>
          </a:bodyPr>
          <a:lstStyle/>
          <a:p>
            <a:r>
              <a:rPr lang="en-US" sz="2400" dirty="0" smtClean="0"/>
              <a:t>Why should this barrier island remain federal protection?</a:t>
            </a:r>
            <a:endParaRPr lang="en-US" sz="2400"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Barrier Island Act </a:t>
            </a:r>
            <a:endParaRPr lang="en-US" dirty="0"/>
          </a:p>
        </p:txBody>
      </p:sp>
      <p:sp>
        <p:nvSpPr>
          <p:cNvPr id="3" name="Content Placeholder 2"/>
          <p:cNvSpPr>
            <a:spLocks noGrp="1"/>
          </p:cNvSpPr>
          <p:nvPr>
            <p:ph idx="1"/>
          </p:nvPr>
        </p:nvSpPr>
        <p:spPr>
          <a:xfrm>
            <a:off x="457200" y="1600200"/>
            <a:ext cx="4953000" cy="4525963"/>
          </a:xfrm>
        </p:spPr>
        <p:txBody>
          <a:bodyPr>
            <a:normAutofit fontScale="47500" lnSpcReduction="20000"/>
          </a:bodyPr>
          <a:lstStyle/>
          <a:p>
            <a:pPr>
              <a:buNone/>
            </a:pPr>
            <a:r>
              <a:rPr lang="en-US" dirty="0" smtClean="0"/>
              <a:t>The act restricts certain Federal expenditures and financial assistance which have the effect of encouraging development of coastal barriers, establishes the John H. Chafee Coastal Barrier Resource System, and calls for consideration of the means and measures for long-term conservation of fish, wildlife, and other natural resources.</a:t>
            </a:r>
          </a:p>
          <a:p>
            <a:pPr>
              <a:buNone/>
            </a:pPr>
            <a:endParaRPr lang="en-US" dirty="0" smtClean="0"/>
          </a:p>
          <a:p>
            <a:pPr>
              <a:buNone/>
            </a:pPr>
            <a:r>
              <a:rPr lang="en-US" dirty="0" smtClean="0"/>
              <a:t>Under the CBRA, coastal barriers are defined as bay barriers, barrier islands, and other geological features composed of sediment that protect landward aquatic habitats from direct wind and waves. They provide essential habitats for wildlife and marine life, natural storm buffer zones, and areas of scientific, recreational, historic, and archaeological significance.</a:t>
            </a:r>
          </a:p>
          <a:p>
            <a:pPr>
              <a:buNone/>
            </a:pPr>
            <a:endParaRPr lang="en-US" dirty="0" smtClean="0"/>
          </a:p>
          <a:p>
            <a:pPr>
              <a:buNone/>
            </a:pPr>
            <a:r>
              <a:rPr lang="en-US" b="1" dirty="0" smtClean="0"/>
              <a:t>Basically: </a:t>
            </a:r>
            <a:r>
              <a:rPr lang="en-US" dirty="0" smtClean="0"/>
              <a:t>There are little or no federal resources to support any new development or if damage occurs to existing structures. Therefore it would not be wise to invest in an area in which their is no capital or government support those investments.</a:t>
            </a:r>
            <a:endParaRPr lang="en-US" dirty="0"/>
          </a:p>
        </p:txBody>
      </p:sp>
      <p:pic>
        <p:nvPicPr>
          <p:cNvPr id="4" name="Picture 3" descr="LTI_-_Little_Talbot_Island_Sign_ls.jpg"/>
          <p:cNvPicPr>
            <a:picLocks noChangeAspect="1"/>
          </p:cNvPicPr>
          <p:nvPr/>
        </p:nvPicPr>
        <p:blipFill>
          <a:blip r:embed="rId2" cstate="print"/>
          <a:stretch>
            <a:fillRect/>
          </a:stretch>
        </p:blipFill>
        <p:spPr>
          <a:xfrm>
            <a:off x="5334000" y="1295400"/>
            <a:ext cx="3429000" cy="2571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Rajs0608302282curvcrop.jpg"/>
          <p:cNvPicPr>
            <a:picLocks noChangeAspect="1"/>
          </p:cNvPicPr>
          <p:nvPr/>
        </p:nvPicPr>
        <p:blipFill>
          <a:blip r:embed="rId3" cstate="print"/>
          <a:stretch>
            <a:fillRect/>
          </a:stretch>
        </p:blipFill>
        <p:spPr>
          <a:xfrm>
            <a:off x="5334000" y="4118610"/>
            <a:ext cx="3429000" cy="22821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Housing Market</a:t>
            </a:r>
            <a:endParaRPr lang="en-US" dirty="0"/>
          </a:p>
        </p:txBody>
      </p:sp>
      <p:sp>
        <p:nvSpPr>
          <p:cNvPr id="3" name="Content Placeholder 2"/>
          <p:cNvSpPr>
            <a:spLocks noGrp="1"/>
          </p:cNvSpPr>
          <p:nvPr>
            <p:ph idx="1"/>
          </p:nvPr>
        </p:nvSpPr>
        <p:spPr>
          <a:xfrm>
            <a:off x="381000" y="1219200"/>
            <a:ext cx="8534400" cy="4525963"/>
          </a:xfrm>
        </p:spPr>
        <p:txBody>
          <a:bodyPr>
            <a:normAutofit fontScale="32500" lnSpcReduction="20000"/>
          </a:bodyPr>
          <a:lstStyle/>
          <a:p>
            <a:pPr>
              <a:buNone/>
            </a:pPr>
            <a:r>
              <a:rPr lang="en-US" b="1" dirty="0" smtClean="0"/>
              <a:t>Spring 2011 Market Update</a:t>
            </a:r>
          </a:p>
          <a:p>
            <a:pPr>
              <a:buNone/>
            </a:pPr>
            <a:r>
              <a:rPr lang="en-US" dirty="0" smtClean="0"/>
              <a:t>If you can qualify, now is an exceptional time to buy a home in Atlantic Beach. Low rates with falling home prices makes a home purchase a great value! </a:t>
            </a:r>
          </a:p>
          <a:p>
            <a:pPr>
              <a:buNone/>
            </a:pPr>
            <a:endParaRPr lang="en-US" dirty="0" smtClean="0"/>
          </a:p>
          <a:p>
            <a:pPr>
              <a:buNone/>
            </a:pPr>
            <a:r>
              <a:rPr lang="en-US" b="1" dirty="0" smtClean="0"/>
              <a:t>Average Home Price</a:t>
            </a:r>
            <a:r>
              <a:rPr lang="en-US" dirty="0" smtClean="0"/>
              <a:t>			$800,000 - View Graph Trend</a:t>
            </a:r>
          </a:p>
          <a:p>
            <a:pPr>
              <a:buNone/>
            </a:pPr>
            <a:r>
              <a:rPr lang="en-US" b="1" dirty="0" smtClean="0"/>
              <a:t>Average Price Compared to Last Year </a:t>
            </a:r>
            <a:r>
              <a:rPr lang="en-US" dirty="0" smtClean="0"/>
              <a:t>		Up 5-10%</a:t>
            </a:r>
          </a:p>
          <a:p>
            <a:pPr>
              <a:buNone/>
            </a:pPr>
            <a:r>
              <a:rPr lang="en-US" b="1" dirty="0" smtClean="0"/>
              <a:t>Average Time on Market </a:t>
            </a:r>
            <a:r>
              <a:rPr lang="en-US" dirty="0" smtClean="0"/>
              <a:t>			More than 120 days</a:t>
            </a:r>
          </a:p>
          <a:p>
            <a:pPr>
              <a:buNone/>
            </a:pPr>
            <a:r>
              <a:rPr lang="en-US" b="1" dirty="0" smtClean="0"/>
              <a:t>Best Selling Price Range</a:t>
            </a:r>
            <a:r>
              <a:rPr lang="en-US" dirty="0" smtClean="0"/>
              <a:t>			$250,000 - $299,000</a:t>
            </a:r>
          </a:p>
          <a:p>
            <a:pPr>
              <a:buNone/>
            </a:pPr>
            <a:r>
              <a:rPr lang="en-US" b="1" dirty="0" smtClean="0"/>
              <a:t>Worst Selling Price Range</a:t>
            </a:r>
            <a:r>
              <a:rPr lang="en-US" dirty="0" smtClean="0"/>
              <a:t>			$1,000,000+</a:t>
            </a:r>
          </a:p>
          <a:p>
            <a:pPr>
              <a:buNone/>
            </a:pPr>
            <a:r>
              <a:rPr lang="en-US" b="1" dirty="0" smtClean="0"/>
              <a:t>Prices As % of Asking Price </a:t>
            </a:r>
            <a:r>
              <a:rPr lang="en-US" dirty="0" smtClean="0"/>
              <a:t>			90-95%</a:t>
            </a:r>
          </a:p>
          <a:p>
            <a:pPr>
              <a:buNone/>
            </a:pPr>
            <a:r>
              <a:rPr lang="en-US" b="1" dirty="0" smtClean="0"/>
              <a:t>Existing Home Prices for the past 90 days are?</a:t>
            </a:r>
            <a:r>
              <a:rPr lang="en-US" dirty="0" smtClean="0"/>
              <a:t>		Increasing</a:t>
            </a:r>
          </a:p>
          <a:p>
            <a:pPr>
              <a:buNone/>
            </a:pPr>
            <a:r>
              <a:rPr lang="en-US" b="1" dirty="0" smtClean="0"/>
              <a:t>Market Trend </a:t>
            </a:r>
            <a:r>
              <a:rPr lang="en-US" dirty="0" smtClean="0"/>
              <a:t>				Decreasing</a:t>
            </a:r>
          </a:p>
          <a:p>
            <a:pPr>
              <a:buNone/>
            </a:pPr>
            <a:r>
              <a:rPr lang="en-US" b="1" dirty="0" smtClean="0"/>
              <a:t>Buyers’ or Sellers’ Market </a:t>
            </a:r>
            <a:r>
              <a:rPr lang="en-US" dirty="0" smtClean="0"/>
              <a:t>			More sellers than buyers</a:t>
            </a:r>
          </a:p>
          <a:p>
            <a:pPr>
              <a:buNone/>
            </a:pPr>
            <a:r>
              <a:rPr lang="en-US" b="1" dirty="0" smtClean="0"/>
              <a:t>Buyer Activity for the past 90 days in Atlantic Beach is</a:t>
            </a:r>
            <a:r>
              <a:rPr lang="en-US" dirty="0" smtClean="0"/>
              <a:t>	Increasing</a:t>
            </a:r>
          </a:p>
          <a:p>
            <a:pPr>
              <a:buNone/>
            </a:pPr>
            <a:r>
              <a:rPr lang="en-US" b="1" dirty="0" smtClean="0"/>
              <a:t>Seller Activity for the past 90 days in Atlantic Beach is?</a:t>
            </a:r>
            <a:r>
              <a:rPr lang="en-US" dirty="0" smtClean="0"/>
              <a:t>	Decreasing</a:t>
            </a:r>
          </a:p>
          <a:p>
            <a:pPr>
              <a:buNone/>
            </a:pPr>
            <a:r>
              <a:rPr lang="en-US" b="1" dirty="0" smtClean="0"/>
              <a:t>Multiple Offers?	</a:t>
            </a:r>
            <a:r>
              <a:rPr lang="en-US" dirty="0" smtClean="0"/>
              <a:t>			Yes</a:t>
            </a:r>
          </a:p>
          <a:p>
            <a:pPr>
              <a:buNone/>
            </a:pPr>
            <a:r>
              <a:rPr lang="en-US" b="1" dirty="0" smtClean="0"/>
              <a:t>What Percentage of the Current Housing Inventory  are </a:t>
            </a:r>
            <a:br>
              <a:rPr lang="en-US" b="1" dirty="0" smtClean="0"/>
            </a:br>
            <a:r>
              <a:rPr lang="en-US" b="1" dirty="0" smtClean="0"/>
              <a:t>Foreclosures and/or Short Sales?</a:t>
            </a:r>
            <a:r>
              <a:rPr lang="en-US" dirty="0" smtClean="0"/>
              <a:t>		25-30%</a:t>
            </a:r>
          </a:p>
          <a:p>
            <a:pPr>
              <a:buNone/>
            </a:pPr>
            <a:r>
              <a:rPr lang="en-US" b="1" dirty="0" smtClean="0"/>
              <a:t>Is Financing Available For Qualified Buyers?</a:t>
            </a:r>
            <a:r>
              <a:rPr lang="en-US" dirty="0" smtClean="0"/>
              <a:t>		Yes</a:t>
            </a:r>
          </a:p>
          <a:p>
            <a:pPr>
              <a:buNone/>
            </a:pPr>
            <a:r>
              <a:rPr lang="en-US" b="1" dirty="0" smtClean="0"/>
              <a:t>Housing Inventory </a:t>
            </a:r>
            <a:r>
              <a:rPr lang="en-US" dirty="0" smtClean="0"/>
              <a:t>			Good supply - Some Prices</a:t>
            </a:r>
          </a:p>
          <a:p>
            <a:pPr>
              <a:buNone/>
            </a:pPr>
            <a:r>
              <a:rPr lang="en-US" b="1" dirty="0" smtClean="0"/>
              <a:t>Inventory Comments</a:t>
            </a:r>
            <a:r>
              <a:rPr lang="en-US" dirty="0" smtClean="0"/>
              <a:t>			Now is an excellent time to buy in Atlantic beach. Inventory is priced from $72,000 to just under $5,000,000 with fewer properties on the market than last year. the </a:t>
            </a:r>
            <a:r>
              <a:rPr lang="en-US" dirty="0" err="1" smtClean="0"/>
              <a:t>lifestlye</a:t>
            </a:r>
            <a:r>
              <a:rPr lang="en-US" dirty="0" smtClean="0"/>
              <a:t> offered in this beach community is affordable again!</a:t>
            </a:r>
          </a:p>
          <a:p>
            <a:pPr>
              <a:buNone/>
            </a:pPr>
            <a:r>
              <a:rPr lang="en-US" b="1" dirty="0" smtClean="0"/>
              <a:t>Greatest Activity	</a:t>
            </a:r>
            <a:r>
              <a:rPr lang="en-US" dirty="0" smtClean="0"/>
              <a:t>			Repeat Buyers</a:t>
            </a:r>
          </a:p>
          <a:p>
            <a:pPr>
              <a:buNone/>
            </a:pPr>
            <a:r>
              <a:rPr lang="en-US" b="1" dirty="0" smtClean="0"/>
              <a:t>Reason to Buy/Sell </a:t>
            </a:r>
            <a:r>
              <a:rPr lang="en-US" dirty="0" smtClean="0"/>
              <a:t>			Lower prices with good selection and competitive interest rates creates a perfect time to buy in Atlantic Beach!</a:t>
            </a:r>
          </a:p>
          <a:p>
            <a:pPr>
              <a:buNone/>
            </a:pPr>
            <a:r>
              <a:rPr lang="en-US" b="1" dirty="0" smtClean="0"/>
              <a:t>Nearest Metro Area</a:t>
            </a:r>
            <a:r>
              <a:rPr lang="en-US" dirty="0" smtClean="0"/>
              <a:t>			Jacksonville</a:t>
            </a:r>
          </a:p>
          <a:p>
            <a:pPr>
              <a:buNone/>
            </a:pPr>
            <a:r>
              <a:rPr lang="en-US" b="1" dirty="0" smtClean="0"/>
              <a:t>Housing Hot Spots</a:t>
            </a:r>
            <a:r>
              <a:rPr lang="en-US" dirty="0" smtClean="0"/>
              <a:t>			Atlantic Beach and Ponte </a:t>
            </a:r>
            <a:r>
              <a:rPr lang="en-US" dirty="0" err="1" smtClean="0"/>
              <a:t>Vedra</a:t>
            </a:r>
            <a:r>
              <a:rPr lang="en-US" dirty="0" smtClean="0"/>
              <a:t> Beach are always considered</a:t>
            </a:r>
          </a:p>
          <a:p>
            <a:pPr>
              <a:buNone/>
            </a:pPr>
            <a:r>
              <a:rPr lang="en-US" b="1" dirty="0" smtClean="0"/>
              <a:t>Average Sold Price</a:t>
            </a:r>
            <a:r>
              <a:rPr lang="en-US" dirty="0" smtClean="0"/>
              <a:t>			$800,000 - View Graph Trend</a:t>
            </a:r>
            <a:endParaRPr lang="en-US" dirty="0"/>
          </a:p>
        </p:txBody>
      </p:sp>
      <p:pic>
        <p:nvPicPr>
          <p:cNvPr id="4" name="Picture 3" descr="Beach House Restauant.jpg"/>
          <p:cNvPicPr>
            <a:picLocks noChangeAspect="1"/>
          </p:cNvPicPr>
          <p:nvPr/>
        </p:nvPicPr>
        <p:blipFill>
          <a:blip r:embed="rId2" cstate="print"/>
          <a:stretch>
            <a:fillRect/>
          </a:stretch>
        </p:blipFill>
        <p:spPr>
          <a:xfrm>
            <a:off x="5892800" y="1752600"/>
            <a:ext cx="2641600" cy="1981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db_BeachHousing4.jpg"/>
          <p:cNvPicPr>
            <a:picLocks noChangeAspect="1"/>
          </p:cNvPicPr>
          <p:nvPr/>
        </p:nvPicPr>
        <p:blipFill>
          <a:blip r:embed="rId3" cstate="print"/>
          <a:srcRect t="26405" b="25598"/>
          <a:stretch>
            <a:fillRect/>
          </a:stretch>
        </p:blipFill>
        <p:spPr>
          <a:xfrm>
            <a:off x="381000" y="5410200"/>
            <a:ext cx="8458200"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to 20 Hurricanes a Year!</a:t>
            </a:r>
            <a:endParaRPr lang="en-US" dirty="0"/>
          </a:p>
        </p:txBody>
      </p:sp>
      <p:sp>
        <p:nvSpPr>
          <p:cNvPr id="3" name="Content Placeholder 2"/>
          <p:cNvSpPr>
            <a:spLocks noGrp="1"/>
          </p:cNvSpPr>
          <p:nvPr>
            <p:ph idx="1"/>
          </p:nvPr>
        </p:nvSpPr>
        <p:spPr/>
        <p:txBody>
          <a:bodyPr/>
          <a:lstStyle/>
          <a:p>
            <a:r>
              <a:rPr lang="en-US" dirty="0" smtClean="0"/>
              <a:t>Build Here and this could be YOU!</a:t>
            </a:r>
            <a:endParaRPr lang="en-US" dirty="0"/>
          </a:p>
        </p:txBody>
      </p:sp>
      <p:pic>
        <p:nvPicPr>
          <p:cNvPr id="4" name="Picture 3" descr="wilma_cancun1.jpg"/>
          <p:cNvPicPr>
            <a:picLocks noChangeAspect="1"/>
          </p:cNvPicPr>
          <p:nvPr/>
        </p:nvPicPr>
        <p:blipFill>
          <a:blip r:embed="rId2" cstate="print"/>
          <a:stretch>
            <a:fillRect/>
          </a:stretch>
        </p:blipFill>
        <p:spPr>
          <a:xfrm>
            <a:off x="609600" y="2209800"/>
            <a:ext cx="3048000" cy="27459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hurricane-insurance-red-cross_0fb369b63faf27f24ed66cffcbc576a1_3x2_jpg_300x200_q85.jpg"/>
          <p:cNvPicPr>
            <a:picLocks noChangeAspect="1"/>
          </p:cNvPicPr>
          <p:nvPr/>
        </p:nvPicPr>
        <p:blipFill>
          <a:blip r:embed="rId3" cstate="print"/>
          <a:stretch>
            <a:fillRect/>
          </a:stretch>
        </p:blipFill>
        <p:spPr>
          <a:xfrm>
            <a:off x="4191000" y="2209800"/>
            <a:ext cx="4229100" cy="2819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9dfa0ce4d29175.jpg"/>
          <p:cNvPicPr>
            <a:picLocks noChangeAspect="1"/>
          </p:cNvPicPr>
          <p:nvPr/>
        </p:nvPicPr>
        <p:blipFill>
          <a:blip r:embed="rId4" cstate="print"/>
          <a:stretch>
            <a:fillRect/>
          </a:stretch>
        </p:blipFill>
        <p:spPr>
          <a:xfrm>
            <a:off x="2209800" y="3810000"/>
            <a:ext cx="4457700" cy="2924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Maintain Florida’s Beauty &amp; Wildlife</a:t>
            </a:r>
            <a:endParaRPr lang="en-US" dirty="0"/>
          </a:p>
        </p:txBody>
      </p:sp>
      <p:pic>
        <p:nvPicPr>
          <p:cNvPr id="4" name="Picture 3" descr="C0065772-Knobbed_Whelk-SPL.jpg"/>
          <p:cNvPicPr>
            <a:picLocks noChangeAspect="1"/>
          </p:cNvPicPr>
          <p:nvPr/>
        </p:nvPicPr>
        <p:blipFill>
          <a:blip r:embed="rId2" cstate="print"/>
          <a:stretch>
            <a:fillRect/>
          </a:stretch>
        </p:blipFill>
        <p:spPr>
          <a:xfrm>
            <a:off x="381000" y="1295400"/>
            <a:ext cx="2954795" cy="16446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descr="img_0833.jpg"/>
          <p:cNvPicPr>
            <a:picLocks noChangeAspect="1"/>
          </p:cNvPicPr>
          <p:nvPr/>
        </p:nvPicPr>
        <p:blipFill>
          <a:blip r:embed="rId3" cstate="print"/>
          <a:stretch>
            <a:fillRect/>
          </a:stretch>
        </p:blipFill>
        <p:spPr>
          <a:xfrm>
            <a:off x="6248400" y="1299591"/>
            <a:ext cx="2514600" cy="16722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loggerhead-returned-florida.jpg"/>
          <p:cNvPicPr>
            <a:picLocks noChangeAspect="1"/>
          </p:cNvPicPr>
          <p:nvPr/>
        </p:nvPicPr>
        <p:blipFill>
          <a:blip r:embed="rId4" cstate="print"/>
          <a:stretch>
            <a:fillRect/>
          </a:stretch>
        </p:blipFill>
        <p:spPr>
          <a:xfrm>
            <a:off x="3657600" y="1295400"/>
            <a:ext cx="2181968" cy="1447800"/>
          </a:xfrm>
          <a:prstGeom prst="snip2DiagRect">
            <a:avLst>
              <a:gd name="adj1" fmla="val 1826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widget_bmdA0jgvjgEPjqoepUGifr.jpg"/>
          <p:cNvPicPr>
            <a:picLocks noChangeAspect="1"/>
          </p:cNvPicPr>
          <p:nvPr/>
        </p:nvPicPr>
        <p:blipFill>
          <a:blip r:embed="rId5" cstate="print"/>
          <a:stretch>
            <a:fillRect/>
          </a:stretch>
        </p:blipFill>
        <p:spPr>
          <a:xfrm>
            <a:off x="2895600" y="3124200"/>
            <a:ext cx="3454400" cy="2298963"/>
          </a:xfrm>
          <a:prstGeom prst="snip2DiagRect">
            <a:avLst>
              <a:gd name="adj1" fmla="val 1528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descr="fall05-Talbot1.jpg"/>
          <p:cNvPicPr>
            <a:picLocks noChangeAspect="1"/>
          </p:cNvPicPr>
          <p:nvPr/>
        </p:nvPicPr>
        <p:blipFill>
          <a:blip r:embed="rId6" cstate="print"/>
          <a:stretch>
            <a:fillRect/>
          </a:stretch>
        </p:blipFill>
        <p:spPr>
          <a:xfrm>
            <a:off x="6705600" y="3657600"/>
            <a:ext cx="2209800" cy="1471726"/>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Rajs0608302282curvcrop.jpg"/>
          <p:cNvPicPr>
            <a:picLocks noChangeAspect="1"/>
          </p:cNvPicPr>
          <p:nvPr/>
        </p:nvPicPr>
        <p:blipFill>
          <a:blip r:embed="rId7" cstate="print"/>
          <a:stretch>
            <a:fillRect/>
          </a:stretch>
        </p:blipFill>
        <p:spPr>
          <a:xfrm>
            <a:off x="266891" y="3581400"/>
            <a:ext cx="2247709" cy="14959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237</Words>
  <Application>Microsoft Office PowerPoint</Application>
  <PresentationFormat>On-screen Show (4:3)</PresentationFormat>
  <Paragraphs>36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Little Talbot Island</vt:lpstr>
      <vt:lpstr>Coastal Barrier Island Act </vt:lpstr>
      <vt:lpstr>2011 Housing Market</vt:lpstr>
      <vt:lpstr>10 to 20 Hurricanes a Year!</vt:lpstr>
      <vt:lpstr>Maintain Florida’s Beauty &amp; Wildlife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Talbot Island</dc:title>
  <dc:creator>mjbk</dc:creator>
  <cp:lastModifiedBy>mjbk</cp:lastModifiedBy>
  <cp:revision>10</cp:revision>
  <dcterms:created xsi:type="dcterms:W3CDTF">2011-04-26T23:19:39Z</dcterms:created>
  <dcterms:modified xsi:type="dcterms:W3CDTF">2011-04-27T00:22:28Z</dcterms:modified>
</cp:coreProperties>
</file>